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0" r:id="rId8"/>
    <p:sldId id="265" r:id="rId9"/>
    <p:sldId id="283" r:id="rId10"/>
    <p:sldId id="284" r:id="rId11"/>
    <p:sldId id="285" r:id="rId12"/>
    <p:sldId id="267" r:id="rId13"/>
    <p:sldId id="261" r:id="rId14"/>
    <p:sldId id="286" r:id="rId15"/>
    <p:sldId id="27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496" y="19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7/21/19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7/21/19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=""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=""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=""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=""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=""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=""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=""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=""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=""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=""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=""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=""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=""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=""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=""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=""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=""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=""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=""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=""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=""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CN" altLang="en-US" noProof="0"/>
              <a:t>单击图标添加表格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=""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=""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=""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=""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=""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=""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=""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=""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=""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=""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=""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=""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=""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=""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=""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=""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=""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=""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单击图标添加图表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=""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=""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=""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=""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=""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=""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=""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=""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=""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=""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=""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=""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=""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=""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=""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=""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=""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=""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8" name="Title 1">
            <a:extLst>
              <a:ext uri="{FF2B5EF4-FFF2-40B4-BE49-F238E27FC236}">
                <a16:creationId xmlns=""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=""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=""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=""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=""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=""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=""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=""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=""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=""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=""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4" Type="http://schemas.openxmlformats.org/officeDocument/2006/relationships/image" Target="../media/image23.png"/><Relationship Id="rId5" Type="http://schemas.openxmlformats.org/officeDocument/2006/relationships/image" Target="../media/image27.svg"/><Relationship Id="rId6" Type="http://schemas.openxmlformats.org/officeDocument/2006/relationships/image" Target="../media/image24.png"/><Relationship Id="rId7" Type="http://schemas.openxmlformats.org/officeDocument/2006/relationships/image" Target="../media/image29.svg"/><Relationship Id="rId8" Type="http://schemas.openxmlformats.org/officeDocument/2006/relationships/image" Target="../media/image25.png"/><Relationship Id="rId9" Type="http://schemas.openxmlformats.org/officeDocument/2006/relationships/image" Target="../media/image31.svg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9.jpeg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4.tiff"/><Relationship Id="rId6" Type="http://schemas.openxmlformats.org/officeDocument/2006/relationships/image" Target="../media/image13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ru-RU" dirty="0"/>
              <a:t>跨链</a:t>
            </a:r>
            <a:r>
              <a:rPr lang="zh-CN" altLang="en-US" dirty="0"/>
              <a:t>资产锁定管理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国链战队</a:t>
            </a:r>
            <a:endParaRPr lang="ru-RU" dirty="0"/>
          </a:p>
        </p:txBody>
      </p:sp>
      <p:pic>
        <p:nvPicPr>
          <p:cNvPr id="10" name="图片占位符 9" descr="图片包含 物体&#10;&#10;描述已自动生成">
            <a:extLst>
              <a:ext uri="{FF2B5EF4-FFF2-40B4-BE49-F238E27FC236}">
                <a16:creationId xmlns="" xmlns:a16="http://schemas.microsoft.com/office/drawing/2014/main" id="{49363CDB-221E-2945-A080-63B44612D662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374165" y="672551"/>
            <a:ext cx="1443669" cy="1614535"/>
          </a:xfrm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=""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="" xmlns:a16="http://schemas.microsoft.com/office/drawing/2014/main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支持所有多人共管资产的应用场景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7" name="Picture Placeholder 6" descr="Globe icon">
            <a:extLst>
              <a:ext uri="{FF2B5EF4-FFF2-40B4-BE49-F238E27FC236}">
                <a16:creationId xmlns="" xmlns:a16="http://schemas.microsoft.com/office/drawing/2014/main" id="{610C6214-BE35-4ED8-9EE7-7252A6039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慈善资金管理，出资人投票管理善款。当出资人认为条件满足了，再投票放款。可以设置超时时间。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12" name="Picture Placeholder 11" descr="Cubes icon">
            <a:extLst>
              <a:ext uri="{FF2B5EF4-FFF2-40B4-BE49-F238E27FC236}">
                <a16:creationId xmlns="" xmlns:a16="http://schemas.microsoft.com/office/drawing/2014/main" id="{92015B7B-96EB-42A1-A654-5DE5377A52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zh-CN" altLang="en-US" dirty="0"/>
              <a:t>管理募集资金，当募集了多种数字资产时，投资人可以通过本项目管理投资发放过程。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="" xmlns:a16="http://schemas.microsoft.com/office/drawing/2014/main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zh-CN" altLang="en-US" dirty="0"/>
              <a:t>当两个或多个陌生人之间进行某些业务合作或者交易的时候，可以通过本项目质押资产，类似担保。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pic>
        <p:nvPicPr>
          <p:cNvPr id="21" name="Picture Placeholder 20" descr="Atom icon">
            <a:extLst>
              <a:ext uri="{FF2B5EF4-FFF2-40B4-BE49-F238E27FC236}">
                <a16:creationId xmlns="" xmlns:a16="http://schemas.microsoft.com/office/drawing/2014/main" id="{E6E2A99D-9A76-4170-84C5-E8E895DEA5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49426" y="4427608"/>
            <a:ext cx="2670048" cy="961256"/>
          </a:xfrm>
        </p:spPr>
        <p:txBody>
          <a:bodyPr>
            <a:normAutofit/>
          </a:bodyPr>
          <a:lstStyle/>
          <a:p>
            <a:r>
              <a:rPr lang="zh-CN" altLang="en-US" dirty="0"/>
              <a:t>作为一种意愿或者意志表达的方式，比如参与者认为现在牛市未到，一起锁币，当足够人投票认为牛市已来再解锁。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A109C3A-84E8-4719-8AE7-A66B8CA9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B2EEAA2-E066-4E86-A51B-FAC33331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80D31486-5F14-C648-90C4-6DBBA738F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493042-5AE0-45BE-ADF7-928C67A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23D066-07CC-49FB-90CA-1E6E642F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AMET, CONSECTETUER ADIPISCING ELIT. MAECENAS PORTTITOR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8F98AF3-5CC0-4C1C-95C8-7080E8F227A0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4288969" y="3925956"/>
            <a:ext cx="2066544" cy="615618"/>
          </a:xfrm>
        </p:spPr>
        <p:txBody>
          <a:bodyPr/>
          <a:lstStyle/>
          <a:p>
            <a:r>
              <a:rPr lang="en-US" altLang="zh-CN" dirty="0" smtClean="0"/>
              <a:t>Ashton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25DB19C-E7A8-45AA-8650-827149D84F2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288969" y="4539788"/>
            <a:ext cx="2066544" cy="282991"/>
          </a:xfrm>
        </p:spPr>
        <p:txBody>
          <a:bodyPr/>
          <a:lstStyle/>
          <a:p>
            <a:r>
              <a:rPr lang="zh-CN" altLang="en-US" dirty="0" smtClean="0"/>
              <a:t>合约开发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97D53-CF01-4DFB-BF60-A1C0E441E3ED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788256" y="3925956"/>
            <a:ext cx="2066400" cy="615618"/>
          </a:xfrm>
        </p:spPr>
        <p:txBody>
          <a:bodyPr/>
          <a:lstStyle/>
          <a:p>
            <a:r>
              <a:rPr lang="en-US" altLang="zh-CN" dirty="0" err="1" smtClean="0"/>
              <a:t>Navid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95DD6C0-4657-481E-B5A8-0B444B50E5E8}"/>
              </a:ext>
            </a:extLst>
          </p:cNvPr>
          <p:cNvSpPr>
            <a:spLocks noGrp="1"/>
          </p:cNvSpPr>
          <p:nvPr>
            <p:ph type="body" idx="40"/>
          </p:nvPr>
        </p:nvSpPr>
        <p:spPr>
          <a:xfrm>
            <a:off x="6789569" y="4539788"/>
            <a:ext cx="2066400" cy="282991"/>
          </a:xfrm>
        </p:spPr>
        <p:txBody>
          <a:bodyPr/>
          <a:lstStyle/>
          <a:p>
            <a:r>
              <a:rPr lang="zh-CN" altLang="en-US" dirty="0" smtClean="0"/>
              <a:t>项目管理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F8C6EE-D14B-4593-90D6-CA24946F3DC4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9287400" y="3925956"/>
            <a:ext cx="2066400" cy="615618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74B00A8-C634-4ADE-8407-B48B655AD7CB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9287400" y="4539788"/>
            <a:ext cx="2066400" cy="282991"/>
          </a:xfrm>
        </p:spPr>
        <p:txBody>
          <a:bodyPr/>
          <a:lstStyle/>
          <a:p>
            <a:r>
              <a:rPr lang="zh-CN" altLang="en-US" dirty="0" smtClean="0"/>
              <a:t>前后端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EB9258-160D-4BB3-A188-7E7AF286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6BF718-7BC2-4E24-9402-487DFCC2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3F124E-AEC7-4C29-BD76-3837B6D8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38C6EE98-5024-994F-8A7E-04AE091C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26" name="Picture Placeholder 25"/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r="21533"/>
          <a:stretch>
            <a:fillRect/>
          </a:stretch>
        </p:blipFill>
        <p:spPr>
          <a:xfrm>
            <a:off x="9164955" y="1144677"/>
            <a:ext cx="2066925" cy="2066925"/>
          </a:xfrm>
        </p:spPr>
      </p:pic>
      <p:sp>
        <p:nvSpPr>
          <p:cNvPr id="20" name="TextBox 19"/>
          <p:cNvSpPr txBox="1"/>
          <p:nvPr/>
        </p:nvSpPr>
        <p:spPr>
          <a:xfrm>
            <a:off x="6400800" y="22263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Placeholder 31"/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" b="657"/>
          <a:stretch>
            <a:fillRect/>
          </a:stretch>
        </p:blipFill>
        <p:spPr>
          <a:xfrm>
            <a:off x="4097919" y="1188275"/>
            <a:ext cx="2066544" cy="2066544"/>
          </a:xfr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" b="900"/>
          <a:stretch>
            <a:fillRect/>
          </a:stretch>
        </p:blipFill>
        <p:spPr>
          <a:xfrm>
            <a:off x="6655461" y="1180103"/>
            <a:ext cx="2066544" cy="2066544"/>
          </a:xfrm>
        </p:spPr>
      </p:pic>
    </p:spTree>
    <p:extLst>
      <p:ext uri="{BB962C8B-B14F-4D97-AF65-F5344CB8AC3E}">
        <p14:creationId xmlns:p14="http://schemas.microsoft.com/office/powerpoint/2010/main" val="9780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678-555-0134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bergqvist@treyresearch.com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http://www.treyresearch.net/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=""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C626495F-E7E9-E049-8800-0473A5B7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创意来源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70" y="3244567"/>
            <a:ext cx="4205904" cy="1953112"/>
          </a:xfrm>
        </p:spPr>
        <p:txBody>
          <a:bodyPr/>
          <a:lstStyle/>
          <a:p>
            <a:r>
              <a:rPr lang="zh-CN" altLang="en-US" dirty="0"/>
              <a:t>区块链可以实现更透明、更平等的组织管理方案。</a:t>
            </a:r>
            <a:endParaRPr lang="en-US" altLang="zh-CN" dirty="0"/>
          </a:p>
          <a:p>
            <a:r>
              <a:rPr lang="zh-CN" altLang="en-US" dirty="0"/>
              <a:t>多签钱包就是一种去中心的多人共管资产的技术手段。</a:t>
            </a:r>
            <a:endParaRPr lang="en-US" altLang="zh-CN" dirty="0"/>
          </a:p>
          <a:p>
            <a:r>
              <a:rPr lang="zh-CN" altLang="en-US" dirty="0"/>
              <a:t>我们想将这种方法用在更多领域。</a:t>
            </a:r>
            <a:endParaRPr lang="en-US" altLang="zh-CN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="" xmlns:a16="http://schemas.microsoft.com/office/drawing/2014/main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A3A15D44-EB6A-8349-8250-5B206F19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="" xmlns:a16="http://schemas.microsoft.com/office/drawing/2014/main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91" y="2243662"/>
            <a:ext cx="4473108" cy="32869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现实中可能有多种区块链资产，如何多人共管多链资产？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问题拆解：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支持多人共管。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支持多种链上资产。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支持多人同时共管多链资产。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01DB817-586B-493A-922D-54010C88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52D92F17-A361-AF41-9D15-40B62E68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8" name="Picture Placeholder 17" descr="Abstract background">
            <a:extLst>
              <a:ext uri="{FF2B5EF4-FFF2-40B4-BE49-F238E27FC236}">
                <a16:creationId xmlns="" xmlns:a16="http://schemas.microsoft.com/office/drawing/2014/main" id="{FA9DAA9F-5926-4BC1-8F7B-06E0B1C2F0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9F76D977-C491-DC4D-8F0C-0D130C51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="" xmlns:a16="http://schemas.microsoft.com/office/drawing/2014/main" id="{BCF62F07-FF62-AC41-B245-2164DB719511}"/>
              </a:ext>
            </a:extLst>
          </p:cNvPr>
          <p:cNvSpPr txBox="1">
            <a:spLocks/>
          </p:cNvSpPr>
          <p:nvPr/>
        </p:nvSpPr>
        <p:spPr>
          <a:xfrm>
            <a:off x="751811" y="3276049"/>
            <a:ext cx="4884903" cy="2305559"/>
          </a:xfrm>
          <a:prstGeom prst="rect">
            <a:avLst/>
          </a:prstGeom>
        </p:spPr>
        <p:txBody>
          <a:bodyPr tIns="36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使用链上智能合约进行资产锁定。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使用通过共享密码</a:t>
            </a:r>
            <a:r>
              <a:rPr lang="en-US" altLang="zh-CN" sz="1800" dirty="0"/>
              <a:t>Hash</a:t>
            </a:r>
            <a:r>
              <a:rPr lang="zh-CN" altLang="en-US" sz="1800" dirty="0"/>
              <a:t>控制合约。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区分角色，通过设定发起人和参与人两种角色，引入博弈机制，防止资产锁定过程作恶。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70" y="3244567"/>
            <a:ext cx="4443165" cy="244831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 b="0" dirty="0"/>
              <a:t>同时支持锁定</a:t>
            </a:r>
            <a:r>
              <a:rPr lang="en-US" altLang="zh-CN" b="0" dirty="0"/>
              <a:t>ETH</a:t>
            </a:r>
            <a:r>
              <a:rPr lang="zh-CN" altLang="en-US" b="0" dirty="0"/>
              <a:t>和</a:t>
            </a:r>
            <a:r>
              <a:rPr lang="en-US" altLang="zh-CN" b="0" dirty="0"/>
              <a:t>ELA</a:t>
            </a:r>
            <a:r>
              <a:rPr lang="zh-CN" altLang="en-US" b="0" dirty="0"/>
              <a:t>数字资产。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任意多人参与资产锁定。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多人投票，共同控制解锁时机。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多链资产同时解锁。</a:t>
            </a:r>
            <a:endParaRPr lang="en-US" altLang="zh-CN" b="0" dirty="0"/>
          </a:p>
          <a:p>
            <a:pPr marL="342900" indent="-342900">
              <a:buAutoNum type="arabicPeriod"/>
            </a:pPr>
            <a:endParaRPr lang="en-US" b="0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="" xmlns:a16="http://schemas.microsoft.com/office/drawing/2014/main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FF8DFC-D37E-4FE9-81F0-77C68D46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D59D5F6-7C04-1543-AF7E-57B09E52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15E5FEFF-37E1-1B48-8837-56C01153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401" y="2736465"/>
            <a:ext cx="826541" cy="8100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308897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1.</a:t>
            </a:r>
            <a:br>
              <a:rPr kumimoji="1" lang="en-US" altLang="zh-CN" sz="2800" dirty="0"/>
            </a:br>
            <a:r>
              <a:rPr kumimoji="1" lang="zh-CN" altLang="en-US" sz="2800" dirty="0"/>
              <a:t>创建合约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C2290EA0-67F3-A94D-91E6-5776D4DBE42D}"/>
              </a:ext>
            </a:extLst>
          </p:cNvPr>
          <p:cNvGrpSpPr/>
          <p:nvPr/>
        </p:nvGrpSpPr>
        <p:grpSpPr>
          <a:xfrm>
            <a:off x="8043064" y="1512951"/>
            <a:ext cx="1211106" cy="444500"/>
            <a:chOff x="4884894" y="2338643"/>
            <a:chExt cx="1211106" cy="444500"/>
          </a:xfrm>
        </p:grpSpPr>
        <p:pic>
          <p:nvPicPr>
            <p:cNvPr id="8" name="图片 7">
              <a:extLst>
                <a:ext uri="{FF2B5EF4-FFF2-40B4-BE49-F238E27FC236}">
                  <a16:creationId xmlns="" xmlns:a16="http://schemas.microsoft.com/office/drawing/2014/main" id="{7816755D-C87A-9244-994A-9763F3A7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="" xmlns:a16="http://schemas.microsoft.com/office/drawing/2014/main" id="{16EEC0D4-E81A-A046-91C8-9377CC1A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5D5F048C-3FEC-604F-94D9-F1CE8ED8C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991BD98-1374-734D-ABAF-8E1B79214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711" y="680480"/>
            <a:ext cx="1194577" cy="832471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C667E120-3EEB-3D45-8070-DF71ACEAA5F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148936" y="1722501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56A7EAFC-136A-244D-A4FD-A1605B88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3105763"/>
            <a:ext cx="342900" cy="4699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FEA9F24F-3DBE-5742-BD48-F69541ADAC06}"/>
              </a:ext>
            </a:extLst>
          </p:cNvPr>
          <p:cNvGrpSpPr/>
          <p:nvPr/>
        </p:nvGrpSpPr>
        <p:grpSpPr>
          <a:xfrm>
            <a:off x="8043064" y="3131163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cxnSp>
        <p:nvCxnSpPr>
          <p:cNvPr id="21" name="直线箭头连接符 20">
            <a:extLst>
              <a:ext uri="{FF2B5EF4-FFF2-40B4-BE49-F238E27FC236}">
                <a16:creationId xmlns="" xmlns:a16="http://schemas.microsoft.com/office/drawing/2014/main" id="{0540076F-7CCC-884F-9E8C-6CFBF1EB0B4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4148936" y="3340713"/>
            <a:ext cx="3783875" cy="254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00623426-FDFA-C949-9B44-18F81920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4875149"/>
            <a:ext cx="342900" cy="469900"/>
          </a:xfrm>
          <a:prstGeom prst="rect">
            <a:avLst/>
          </a:prstGeom>
        </p:spPr>
      </p:pic>
      <p:cxnSp>
        <p:nvCxnSpPr>
          <p:cNvPr id="28" name="直线箭头连接符 27">
            <a:extLst>
              <a:ext uri="{FF2B5EF4-FFF2-40B4-BE49-F238E27FC236}">
                <a16:creationId xmlns="" xmlns:a16="http://schemas.microsoft.com/office/drawing/2014/main" id="{8C5031F3-4E8C-544A-924D-0146E07B4AD9}"/>
              </a:ext>
            </a:extLst>
          </p:cNvPr>
          <p:cNvCxnSpPr>
            <a:stCxn id="27" idx="3"/>
          </p:cNvCxnSpPr>
          <p:nvPr/>
        </p:nvCxnSpPr>
        <p:spPr>
          <a:xfrm>
            <a:off x="4148936" y="5110099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540562F2-60D4-C344-8443-6664822E6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311" y="4507203"/>
            <a:ext cx="1234612" cy="12311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BD1087E2-2EA5-BA4E-89F0-43373B525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584" y="4128019"/>
            <a:ext cx="1194577" cy="8324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="" xmlns:a16="http://schemas.microsoft.com/office/drawing/2014/main" id="{4BECD86B-257D-AE40-AD5E-6F80524C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47" y="4356485"/>
            <a:ext cx="683509" cy="66983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发起人创建合约内容，发送给参与者。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D86DC29-1101-A54D-81A8-2858D1C5CD04}"/>
              </a:ext>
            </a:extLst>
          </p:cNvPr>
          <p:cNvSpPr txBox="1"/>
          <p:nvPr/>
        </p:nvSpPr>
        <p:spPr>
          <a:xfrm>
            <a:off x="9733442" y="2967335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 参与者确认合约内容，发送确认给发起人。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D8CD1E19-488B-3B40-AFFB-CBCED25B72CC}"/>
              </a:ext>
            </a:extLst>
          </p:cNvPr>
          <p:cNvSpPr txBox="1"/>
          <p:nvPr/>
        </p:nvSpPr>
        <p:spPr>
          <a:xfrm>
            <a:off x="9733442" y="4654784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1.3</a:t>
            </a:r>
            <a:r>
              <a:rPr kumimoji="1" lang="zh-CN" altLang="en-US" dirty="0"/>
              <a:t> 发起人提交合约上链，发布智能合约。</a:t>
            </a:r>
          </a:p>
        </p:txBody>
      </p:sp>
    </p:spTree>
    <p:extLst>
      <p:ext uri="{BB962C8B-B14F-4D97-AF65-F5344CB8AC3E}">
        <p14:creationId xmlns:p14="http://schemas.microsoft.com/office/powerpoint/2010/main" val="303132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032701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2.</a:t>
            </a:r>
            <a:br>
              <a:rPr kumimoji="1" lang="en-US" altLang="zh-CN" sz="2800" dirty="0"/>
            </a:br>
            <a:r>
              <a:rPr kumimoji="1" lang="zh-CN" altLang="en-US" sz="2800" dirty="0"/>
              <a:t>资产托管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C667E120-3EEB-3D45-8070-DF71ACEAA5F1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 flipV="1">
            <a:off x="4148936" y="1703593"/>
            <a:ext cx="3902392" cy="18908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FEA9F24F-3DBE-5742-BD48-F69541ADAC06}"/>
              </a:ext>
            </a:extLst>
          </p:cNvPr>
          <p:cNvGrpSpPr/>
          <p:nvPr/>
        </p:nvGrpSpPr>
        <p:grpSpPr>
          <a:xfrm>
            <a:off x="2874587" y="3194050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00623426-FDFA-C949-9B44-18F81920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4875149"/>
            <a:ext cx="342900" cy="469900"/>
          </a:xfrm>
          <a:prstGeom prst="rect">
            <a:avLst/>
          </a:prstGeom>
        </p:spPr>
      </p:pic>
      <p:cxnSp>
        <p:nvCxnSpPr>
          <p:cNvPr id="28" name="直线箭头连接符 27">
            <a:extLst>
              <a:ext uri="{FF2B5EF4-FFF2-40B4-BE49-F238E27FC236}">
                <a16:creationId xmlns="" xmlns:a16="http://schemas.microsoft.com/office/drawing/2014/main" id="{8C5031F3-4E8C-544A-924D-0146E07B4AD9}"/>
              </a:ext>
            </a:extLst>
          </p:cNvPr>
          <p:cNvCxnSpPr>
            <a:stCxn id="27" idx="3"/>
          </p:cNvCxnSpPr>
          <p:nvPr/>
        </p:nvCxnSpPr>
        <p:spPr>
          <a:xfrm>
            <a:off x="4148936" y="5110099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540562F2-60D4-C344-8443-6664822E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311" y="4507203"/>
            <a:ext cx="1234612" cy="123119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2.1</a:t>
            </a:r>
            <a:r>
              <a:rPr kumimoji="1" lang="zh-CN" altLang="en-US" dirty="0"/>
              <a:t> 发起人向合约转移需要托管的数字资产。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D86DC29-1101-A54D-81A8-2858D1C5CD04}"/>
              </a:ext>
            </a:extLst>
          </p:cNvPr>
          <p:cNvSpPr txBox="1"/>
          <p:nvPr/>
        </p:nvSpPr>
        <p:spPr>
          <a:xfrm>
            <a:off x="9733442" y="3110210"/>
            <a:ext cx="190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参与者确认合约无误后向合约转移需要托管的数字资产。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D8CD1E19-488B-3B40-AFFB-CBCED25B72CC}"/>
              </a:ext>
            </a:extLst>
          </p:cNvPr>
          <p:cNvSpPr txBox="1"/>
          <p:nvPr/>
        </p:nvSpPr>
        <p:spPr>
          <a:xfrm>
            <a:off x="9733442" y="4654784"/>
            <a:ext cx="190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 发起人验证无误以后，启动合约，锁定被托管资产。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98264025-66A6-6444-B0B5-DE1DEFEC3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28" y="1287357"/>
            <a:ext cx="1194577" cy="8324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599D4711-49D9-F448-9DB6-3DFF94E74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47" y="843026"/>
            <a:ext cx="685800" cy="6731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="" xmlns:a16="http://schemas.microsoft.com/office/drawing/2014/main" id="{F0F6233F-EA38-1A41-A307-B921571B5C5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148936" y="3419391"/>
            <a:ext cx="3902392" cy="18908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F6690269-A4BB-9748-B31D-8AEE5CA05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28" y="3003155"/>
            <a:ext cx="1194577" cy="8324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="" xmlns:a16="http://schemas.microsoft.com/office/drawing/2014/main" id="{72EE24E7-DCF7-E54B-B7A9-4A67BABD3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47" y="2558824"/>
            <a:ext cx="685800" cy="6731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CDB88208-F5E3-B040-823E-A78ADEE46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447" y="4349042"/>
            <a:ext cx="1389353" cy="13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032701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3.</a:t>
            </a:r>
            <a:br>
              <a:rPr kumimoji="1" lang="en-US" altLang="zh-CN" sz="2800" dirty="0"/>
            </a:br>
            <a:r>
              <a:rPr kumimoji="1" lang="zh-CN" altLang="en-US" sz="2800" dirty="0"/>
              <a:t>解锁资产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="" xmlns:a16="http://schemas.microsoft.com/office/drawing/2014/main" id="{C667E120-3EEB-3D45-8070-DF71ACEAA5F1}"/>
              </a:ext>
            </a:extLst>
          </p:cNvPr>
          <p:cNvCxnSpPr>
            <a:cxnSpLocks/>
          </p:cNvCxnSpPr>
          <p:nvPr/>
        </p:nvCxnSpPr>
        <p:spPr>
          <a:xfrm flipV="1">
            <a:off x="4317452" y="1738376"/>
            <a:ext cx="3501064" cy="1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FEA9F24F-3DBE-5742-BD48-F69541ADAC06}"/>
              </a:ext>
            </a:extLst>
          </p:cNvPr>
          <p:cNvGrpSpPr/>
          <p:nvPr/>
        </p:nvGrpSpPr>
        <p:grpSpPr>
          <a:xfrm>
            <a:off x="2526613" y="1516126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="" xmlns:a16="http://schemas.microsoft.com/office/drawing/2014/main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="" xmlns:a16="http://schemas.microsoft.com/office/drawing/2014/main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="" xmlns:a16="http://schemas.microsoft.com/office/drawing/2014/main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3.1</a:t>
            </a:r>
            <a:r>
              <a:rPr kumimoji="1" lang="zh-CN" altLang="en-US" dirty="0"/>
              <a:t> 发起人和参与者对是否解锁资产进行投票。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7D86DC29-1101-A54D-81A8-2858D1C5CD04}"/>
              </a:ext>
            </a:extLst>
          </p:cNvPr>
          <p:cNvSpPr txBox="1"/>
          <p:nvPr/>
        </p:nvSpPr>
        <p:spPr>
          <a:xfrm>
            <a:off x="9733440" y="3418312"/>
            <a:ext cx="19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累计解锁投票。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D8CD1E19-488B-3B40-AFFB-CBCED25B72CC}"/>
              </a:ext>
            </a:extLst>
          </p:cNvPr>
          <p:cNvSpPr txBox="1"/>
          <p:nvPr/>
        </p:nvSpPr>
        <p:spPr>
          <a:xfrm>
            <a:off x="9733441" y="4955390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资产解锁，资产转入预设账户地址。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98264025-66A6-6444-B0B5-DE1DEFEC3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328" y="1287357"/>
            <a:ext cx="1194577" cy="8324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EDCB5BF6-38F0-594F-9171-23D05C2EC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276" y="850500"/>
            <a:ext cx="784641" cy="7846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FE2455A-1913-3740-A329-D4E5233E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52" y="2816658"/>
            <a:ext cx="3358895" cy="15104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F9A246F5-CFC0-B348-AF83-2E96D5B09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587" y="3034582"/>
            <a:ext cx="1275357" cy="12753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AA02D95B-318E-A046-94C9-5F8FDD1B0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308" y="3034582"/>
            <a:ext cx="1275357" cy="12753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0CE8504-ED2C-5640-B1DA-7FA8A7F0E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543" y="4951328"/>
            <a:ext cx="812526" cy="12753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71E347DC-A536-4547-BCE9-BF17297CF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7062" y="4820268"/>
            <a:ext cx="812527" cy="1283482"/>
          </a:xfrm>
          <a:prstGeom prst="rect">
            <a:avLst/>
          </a:prstGeom>
        </p:spPr>
      </p:pic>
      <p:cxnSp>
        <p:nvCxnSpPr>
          <p:cNvPr id="39" name="直线箭头连接符 38">
            <a:extLst>
              <a:ext uri="{FF2B5EF4-FFF2-40B4-BE49-F238E27FC236}">
                <a16:creationId xmlns="" xmlns:a16="http://schemas.microsoft.com/office/drawing/2014/main" id="{A1E6964F-ECFE-DE4D-87D1-BCF45815E2B0}"/>
              </a:ext>
            </a:extLst>
          </p:cNvPr>
          <p:cNvCxnSpPr>
            <a:cxnSpLocks/>
          </p:cNvCxnSpPr>
          <p:nvPr/>
        </p:nvCxnSpPr>
        <p:spPr>
          <a:xfrm>
            <a:off x="4437089" y="5593069"/>
            <a:ext cx="3132944" cy="0"/>
          </a:xfrm>
          <a:prstGeom prst="straightConnector1">
            <a:avLst/>
          </a:prstGeom>
          <a:ln w="1301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14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AA634A5-7FE6-42E8-939A-FEBD8260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跨链？多链？关键原理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7F2EF20-4914-4F8B-9D4E-F7DF9977D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不同人锁定不同资产在不同的链，如何同步解锁？</a:t>
            </a:r>
            <a:endParaRPr lang="en-US" altLang="zh-CN" dirty="0"/>
          </a:p>
          <a:p>
            <a:r>
              <a:rPr lang="zh-CN" altLang="en-US" dirty="0"/>
              <a:t>如何防止某条链上资产解锁了，而另一些不被解锁？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8E71FA33-E828-4801-B104-D9EE37E432DE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831850" y="2905291"/>
            <a:ext cx="3770130" cy="360000"/>
          </a:xfrm>
        </p:spPr>
        <p:txBody>
          <a:bodyPr>
            <a:normAutofit/>
          </a:bodyPr>
          <a:lstStyle/>
          <a:p>
            <a:r>
              <a:rPr lang="zh-CN" altLang="en-US" dirty="0"/>
              <a:t>关键点</a:t>
            </a:r>
            <a:r>
              <a:rPr lang="en-US" altLang="zh-CN" dirty="0"/>
              <a:t>1:</a:t>
            </a:r>
            <a:r>
              <a:rPr lang="zh-CN" altLang="en-US" dirty="0"/>
              <a:t>密码和密码</a:t>
            </a:r>
            <a:r>
              <a:rPr lang="en-US" altLang="zh-CN" dirty="0"/>
              <a:t>Hash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9DFBDB4-30C1-4168-A5E2-42A184496F62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参考了</a:t>
            </a:r>
            <a:r>
              <a:rPr lang="en-US" altLang="zh-CN" dirty="0"/>
              <a:t>Hash</a:t>
            </a:r>
            <a:r>
              <a:rPr lang="zh-CN" altLang="en-US" dirty="0"/>
              <a:t>密码锁的技术原理。</a:t>
            </a:r>
            <a:endParaRPr lang="en-US" altLang="zh-CN" dirty="0"/>
          </a:p>
          <a:p>
            <a:r>
              <a:rPr lang="zh-CN" altLang="en-US" dirty="0"/>
              <a:t>每位参与人控制一个只有他知道的密码。</a:t>
            </a:r>
            <a:endParaRPr lang="en-US" altLang="zh-CN" dirty="0"/>
          </a:p>
          <a:p>
            <a:r>
              <a:rPr lang="zh-CN" altLang="en-US" dirty="0"/>
              <a:t>在合约中设置解锁条件是收集到足够多的密码，达到预期数量，即可解锁。</a:t>
            </a:r>
            <a:endParaRPr lang="en-US" altLang="zh-CN" dirty="0"/>
          </a:p>
          <a:p>
            <a:r>
              <a:rPr lang="zh-CN" altLang="en-US" dirty="0"/>
              <a:t>密码的</a:t>
            </a:r>
            <a:r>
              <a:rPr lang="en-US" altLang="zh-CN" dirty="0"/>
              <a:t>Hash</a:t>
            </a:r>
            <a:r>
              <a:rPr lang="zh-CN" altLang="en-US" dirty="0"/>
              <a:t>值预置在合约之内，调用合约时传入密码明文，通过对传入明文计算</a:t>
            </a:r>
            <a:r>
              <a:rPr lang="en-US" altLang="zh-CN" dirty="0"/>
              <a:t>Sha256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来验证与预置密码是否匹配，如果匹配则有效。</a:t>
            </a:r>
            <a:endParaRPr lang="en-US" altLang="zh-CN" dirty="0"/>
          </a:p>
          <a:p>
            <a:r>
              <a:rPr lang="zh-CN" altLang="en-US" dirty="0"/>
              <a:t>当传入足够数量有效密码时，合约解锁资产。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FCE7D97E-00B7-4F79-BFF8-2D7EDFAE5F02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098826" y="2905291"/>
            <a:ext cx="4499220" cy="360000"/>
          </a:xfrm>
        </p:spPr>
        <p:txBody>
          <a:bodyPr>
            <a:normAutofit/>
          </a:bodyPr>
          <a:lstStyle/>
          <a:p>
            <a:r>
              <a:rPr lang="zh-CN" altLang="en-US" dirty="0"/>
              <a:t>关键点</a:t>
            </a:r>
            <a:r>
              <a:rPr lang="en-US" altLang="zh-CN" dirty="0"/>
              <a:t>2:</a:t>
            </a:r>
            <a:r>
              <a:rPr lang="zh-CN" altLang="en-US" dirty="0"/>
              <a:t>智能合约透明参数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80D2D95B-77BF-49F5-AFBD-07FDD7C43B82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由于区块链智能合约的调用是公开、透明的，所有调用记录、参数都在区块链上可查阅。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只要一条链上的资产被解锁，资产解锁密码就被公开了。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任何人都可以使用这些解锁密码来解锁各链上的资产。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由此实现多链同时解锁资产。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0F84A1-DCA9-4894-82EA-A83237AC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75E9DB8-C5FF-491C-87D4-2A6ED291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C52B98C-5C1E-46B1-B54D-F830C622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ABF0BEA5-F7E3-E449-9CD7-61B79F3D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689</Words>
  <Application>Microsoft Macintosh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Arial</vt:lpstr>
      <vt:lpstr>Office 主题​​</vt:lpstr>
      <vt:lpstr>跨链资产锁定管理</vt:lpstr>
      <vt:lpstr>创意来源</vt:lpstr>
      <vt:lpstr>PROBLEM</vt:lpstr>
      <vt:lpstr>SOLUTION</vt:lpstr>
      <vt:lpstr>PRODUCT</vt:lpstr>
      <vt:lpstr>STEP 1. 创建合约</vt:lpstr>
      <vt:lpstr>STEP 2. 资产托管</vt:lpstr>
      <vt:lpstr>STEP 3. 解锁资产</vt:lpstr>
      <vt:lpstr>跨链？多链？关键原理</vt:lpstr>
      <vt:lpstr>应用场景</vt:lpstr>
      <vt:lpstr>OUR TEAM</vt:lpstr>
      <vt:lpstr>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Song SJun</dc:creator>
  <cp:lastModifiedBy/>
  <cp:revision>1</cp:revision>
  <dcterms:created xsi:type="dcterms:W3CDTF">2019-07-20T07:01:25Z</dcterms:created>
  <dcterms:modified xsi:type="dcterms:W3CDTF">2019-07-21T00:13:01Z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